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84" r:id="rId1"/>
    <p:sldMasterId id="2147483696" r:id="rId2"/>
  </p:sldMasterIdLst>
  <p:notesMasterIdLst>
    <p:notesMasterId r:id="rId30"/>
  </p:notesMasterIdLst>
  <p:sldIdLst>
    <p:sldId id="278" r:id="rId3"/>
    <p:sldId id="279" r:id="rId4"/>
    <p:sldId id="280" r:id="rId5"/>
    <p:sldId id="266" r:id="rId6"/>
    <p:sldId id="281" r:id="rId7"/>
    <p:sldId id="268" r:id="rId8"/>
    <p:sldId id="282" r:id="rId9"/>
    <p:sldId id="285" r:id="rId10"/>
    <p:sldId id="286" r:id="rId11"/>
    <p:sldId id="267" r:id="rId12"/>
    <p:sldId id="265" r:id="rId13"/>
    <p:sldId id="283" r:id="rId14"/>
    <p:sldId id="284" r:id="rId15"/>
    <p:sldId id="287" r:id="rId16"/>
    <p:sldId id="269" r:id="rId17"/>
    <p:sldId id="288" r:id="rId18"/>
    <p:sldId id="277" r:id="rId19"/>
    <p:sldId id="289" r:id="rId20"/>
    <p:sldId id="290" r:id="rId21"/>
    <p:sldId id="291" r:id="rId22"/>
    <p:sldId id="276" r:id="rId23"/>
    <p:sldId id="274" r:id="rId24"/>
    <p:sldId id="275" r:id="rId25"/>
    <p:sldId id="271" r:id="rId26"/>
    <p:sldId id="272" r:id="rId27"/>
    <p:sldId id="273" r:id="rId28"/>
    <p:sldId id="292" r:id="rId2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3" d="100"/>
          <a:sy n="4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226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3EFA1CD-E388-4225-9B54-CF2EC3DD47E7}" type="datetimeFigureOut">
              <a:rPr lang="ar-IQ" smtClean="0"/>
              <a:t>24/05/1443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ECEE3DC-4362-47C1-8689-EE34671B72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51243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6BE2-ADAC-4E27-80A2-E7D49083C945}" type="datetime1">
              <a:rPr lang="ar-SA" smtClean="0"/>
              <a:t>24/05/1443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2002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815D-5F40-4FE3-AC1D-7F99D65BDFAA}" type="datetime1">
              <a:rPr lang="ar-SA" smtClean="0"/>
              <a:t>24/05/1443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5936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A1BA-91CE-4CF8-BA6F-0615FCBFCA81}" type="datetime1">
              <a:rPr lang="ar-SA" smtClean="0"/>
              <a:t>24/05/1443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28505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FE22-A28D-4A86-A2C6-D3382C22E6F0}" type="datetime1">
              <a:rPr lang="ar-SA" smtClean="0"/>
              <a:t>24/05/1443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84282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A178-3B37-401E-AEB6-AD053A85D61B}" type="datetime1">
              <a:rPr lang="ar-SA" smtClean="0">
                <a:solidFill>
                  <a:prstClr val="white">
                    <a:tint val="75000"/>
                  </a:prstClr>
                </a:solidFill>
              </a:rPr>
              <a:t>24/05/1443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0AB1-06F1-4D94-A121-11AC614D658F}" type="datetime1">
              <a:rPr lang="ar-SA" smtClean="0">
                <a:solidFill>
                  <a:prstClr val="white">
                    <a:tint val="75000"/>
                  </a:prstClr>
                </a:solidFill>
              </a:rPr>
              <a:t>24/05/1443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216C-FBF4-471C-82C7-1E30ED4D713D}" type="datetime1">
              <a:rPr lang="ar-SA" smtClean="0">
                <a:solidFill>
                  <a:prstClr val="white">
                    <a:tint val="75000"/>
                  </a:prstClr>
                </a:solidFill>
              </a:rPr>
              <a:t>24/05/1443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21ED-700E-44C0-9E35-C18AB0E0C4A5}" type="datetime1">
              <a:rPr lang="ar-SA" smtClean="0"/>
              <a:t>24/05/1443</a:t>
            </a:fld>
            <a:endParaRPr lang="ar-S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539552" y="6356350"/>
            <a:ext cx="5480248" cy="501650"/>
          </a:xfrm>
        </p:spPr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E1E8-4470-4208-A5AD-C158C48B56E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B60AF-F1F4-4CDC-A972-3A53FDD6C66F}" type="datetime1">
              <a:rPr lang="ar-SA" smtClean="0">
                <a:solidFill>
                  <a:prstClr val="white">
                    <a:tint val="75000"/>
                  </a:prstClr>
                </a:solidFill>
              </a:rPr>
              <a:t>24/05/1443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605C-3232-4162-B3E0-EC638E591A73}" type="datetime1">
              <a:rPr lang="ar-SA" smtClean="0">
                <a:solidFill>
                  <a:prstClr val="white">
                    <a:tint val="75000"/>
                  </a:prstClr>
                </a:solidFill>
              </a:rPr>
              <a:t>24/05/1443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525D-91F7-4771-9425-08C7BF788A50}" type="datetime1">
              <a:rPr lang="ar-SA" smtClean="0">
                <a:solidFill>
                  <a:prstClr val="white">
                    <a:tint val="75000"/>
                  </a:prstClr>
                </a:solidFill>
              </a:rPr>
              <a:t>24/05/1443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0B35B-0420-431D-A978-AA43CF360860}" type="datetime1">
              <a:rPr lang="ar-SA" smtClean="0"/>
              <a:t>24/05/1443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83350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8FF1-04CB-42DB-AD9E-0D5BA015EF7E}" type="datetime1">
              <a:rPr lang="ar-SA" smtClean="0">
                <a:solidFill>
                  <a:prstClr val="white">
                    <a:tint val="75000"/>
                  </a:prstClr>
                </a:solidFill>
              </a:rPr>
              <a:t>24/05/1443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49715-298C-485F-897F-EE09676786EF}" type="datetime1">
              <a:rPr lang="ar-SA" smtClean="0">
                <a:solidFill>
                  <a:prstClr val="white">
                    <a:tint val="75000"/>
                  </a:prstClr>
                </a:solidFill>
              </a:rPr>
              <a:t>24/05/1443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FD86-F510-4D9B-86F2-1F499962BCA6}" type="datetime1">
              <a:rPr lang="ar-SA" smtClean="0">
                <a:solidFill>
                  <a:prstClr val="white">
                    <a:tint val="75000"/>
                  </a:prstClr>
                </a:solidFill>
              </a:rPr>
              <a:t>24/05/1443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0D0E-ED0F-4325-B040-919231FA67E0}" type="datetime1">
              <a:rPr lang="ar-SA" smtClean="0">
                <a:solidFill>
                  <a:prstClr val="white">
                    <a:tint val="75000"/>
                  </a:prstClr>
                </a:solidFill>
              </a:rPr>
              <a:t>24/05/1443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A6BD-E66C-4D34-9EB0-47300C58B88D}" type="datetime1">
              <a:rPr lang="ar-SA" smtClean="0"/>
              <a:t>24/05/1443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80418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5239-ACA1-49B0-B95F-96D2A3BA9DF0}" type="datetime1">
              <a:rPr lang="ar-SA" smtClean="0"/>
              <a:t>24/05/1443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8244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4678-5C61-4AD9-B006-15E06EAC216D}" type="datetime1">
              <a:rPr lang="ar-SA" smtClean="0"/>
              <a:t>24/05/1443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1667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75E4-F5AD-49F7-B375-0C7483D35CF2}" type="datetime1">
              <a:rPr lang="ar-SA" smtClean="0"/>
              <a:t>24/05/1443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764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68F5-EA34-4C69-95E2-6F6496C515B3}" type="datetime1">
              <a:rPr lang="ar-SA" smtClean="0"/>
              <a:t>24/05/1443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6712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0980-AB55-4C38-88F5-0C52E1432B5C}" type="datetime1">
              <a:rPr lang="ar-SA" smtClean="0"/>
              <a:t>24/05/1443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185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122B-4D00-4DDA-81A0-5E94F427EEE7}" type="datetime1">
              <a:rPr lang="ar-SA" smtClean="0"/>
              <a:t>24/05/1443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73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ar-IQ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E36BE-09DF-4ABF-ADD2-CE5998FE6CFC}" type="datetime1">
              <a:rPr lang="ar-SA" smtClean="0"/>
              <a:t>24/05/1443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University of Basrah/College of Medicine/Department of Medicine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59" y="260648"/>
            <a:ext cx="788245" cy="7647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319633"/>
            <a:ext cx="702395" cy="80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72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708" r:id="rId11"/>
    <p:sldLayoutId id="2147483709" r:id="rId12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9D4204-325F-4A42-9509-7CDEE0425A89}" type="datetime1">
              <a:rPr lang="ar-SA" smtClean="0"/>
              <a:t>24/05/1443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University of Basrah/College of Medicine/Department of Medicine</a:t>
            </a:r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44E1E8-4470-4208-A5AD-C158C48B56E6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pic>
        <p:nvPicPr>
          <p:cNvPr id="14" name="Picture 2" descr="C:\Users\DR.Zainab\Downloads\Screenshot_٢٠٢١٠٥١٧-١٩٠٠١٣_Chrome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44485"/>
            <a:ext cx="774403" cy="887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DR.Zainab\Downloads\Screenshot_٢٠٢١٠٥١٧-١٩٠٣١٦_Chrome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" y="44624"/>
            <a:ext cx="864096" cy="83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800" b="1" dirty="0" smtClean="0">
                <a:solidFill>
                  <a:srgbClr val="FFFF00"/>
                </a:solidFill>
              </a:rPr>
              <a:t>Under-nutrition </a:t>
            </a:r>
            <a:endParaRPr lang="ar-SA" sz="48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395536" y="2780928"/>
            <a:ext cx="4104456" cy="2376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Dr. Zainab A. Al-Mayyahi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Department of Medicine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College of Medicine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University of Basrah</a:t>
            </a:r>
            <a:endParaRPr lang="ar-SA" b="1" dirty="0">
              <a:solidFill>
                <a:srgbClr val="FFFF00"/>
              </a:solidFill>
            </a:endParaRPr>
          </a:p>
        </p:txBody>
      </p:sp>
      <p:pic>
        <p:nvPicPr>
          <p:cNvPr id="5" name="Content Placeholder 4" descr="نتيجة بحث الصور عن سوء التغذية في اليمن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199" y="1916832"/>
            <a:ext cx="4240287" cy="4240287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E1E8-4470-4208-A5AD-C158C48B56E6}" type="slidenum">
              <a:rPr lang="ar-SA" smtClean="0"/>
              <a:t>1</a:t>
            </a:fld>
            <a:endParaRPr lang="ar-S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401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Under nutrition in children</a:t>
            </a:r>
            <a:endParaRPr lang="ar-SA" sz="4400" b="1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algn="ctr" rtl="0"/>
            <a:r>
              <a:rPr lang="en-US" sz="3200" dirty="0">
                <a:solidFill>
                  <a:srgbClr val="FFC000"/>
                </a:solidFill>
              </a:rPr>
              <a:t>M</a:t>
            </a:r>
            <a:r>
              <a:rPr lang="en-US" sz="3200" dirty="0" smtClean="0">
                <a:solidFill>
                  <a:srgbClr val="FFC000"/>
                </a:solidFill>
              </a:rPr>
              <a:t>arasmus</a:t>
            </a:r>
            <a:endParaRPr lang="ar-SA" sz="3200" dirty="0">
              <a:solidFill>
                <a:srgbClr val="FFC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 anchor="ctr">
            <a:normAutofit/>
          </a:bodyPr>
          <a:lstStyle/>
          <a:p>
            <a:pPr algn="ctr" rtl="0"/>
            <a:r>
              <a:rPr lang="en-US" sz="3200" dirty="0">
                <a:solidFill>
                  <a:srgbClr val="FFC000"/>
                </a:solidFill>
              </a:rPr>
              <a:t>K</a:t>
            </a:r>
            <a:r>
              <a:rPr lang="en-US" sz="3200" dirty="0" smtClean="0">
                <a:solidFill>
                  <a:srgbClr val="FFC000"/>
                </a:solidFill>
              </a:rPr>
              <a:t>washiorkor</a:t>
            </a:r>
            <a:endParaRPr lang="ar-SA" sz="3200" dirty="0">
              <a:solidFill>
                <a:srgbClr val="FFC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650356"/>
            <a:ext cx="2961089" cy="3730972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42562"/>
            <a:ext cx="3175645" cy="381077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10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79512" y="6237312"/>
            <a:ext cx="5840288" cy="501650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16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ctr" rtl="0"/>
            <a:r>
              <a:rPr lang="en-US" sz="4400" b="1" dirty="0">
                <a:solidFill>
                  <a:srgbClr val="FFFF00"/>
                </a:solidFill>
              </a:rPr>
              <a:t>Clinical </a:t>
            </a:r>
            <a:r>
              <a:rPr lang="en-US" sz="4400" b="1" dirty="0" smtClean="0">
                <a:solidFill>
                  <a:srgbClr val="FFFF00"/>
                </a:solidFill>
              </a:rPr>
              <a:t>assessment (BMI)</a:t>
            </a:r>
            <a:endParaRPr lang="ar-SA" sz="4400" b="1" dirty="0">
              <a:solidFill>
                <a:srgbClr val="FFFF00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561144"/>
              </p:ext>
            </p:extLst>
          </p:nvPr>
        </p:nvGraphicFramePr>
        <p:xfrm>
          <a:off x="457200" y="1935163"/>
          <a:ext cx="8229600" cy="353489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60648">
                <a:tc>
                  <a:txBody>
                    <a:bodyPr/>
                    <a:lstStyle/>
                    <a:p>
                      <a:pPr algn="ctr" rtl="0"/>
                      <a:r>
                        <a:rPr lang="en-US" sz="3600" b="1" dirty="0" smtClean="0"/>
                        <a:t>BMI (kg/m</a:t>
                      </a:r>
                      <a:r>
                        <a:rPr lang="en-US" sz="3600" b="1" baseline="30000" dirty="0" smtClean="0"/>
                        <a:t>2</a:t>
                      </a:r>
                      <a:r>
                        <a:rPr lang="en-US" sz="3600" b="1" dirty="0" smtClean="0"/>
                        <a:t>)</a:t>
                      </a:r>
                      <a:endParaRPr lang="ar-SA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3600" dirty="0" smtClean="0"/>
                        <a:t>classification</a:t>
                      </a:r>
                      <a:endParaRPr lang="ar-SA" sz="2400" dirty="0"/>
                    </a:p>
                  </a:txBody>
                  <a:tcPr anchor="ctr"/>
                </a:tc>
              </a:tr>
              <a:tr h="741680">
                <a:tc>
                  <a:txBody>
                    <a:bodyPr/>
                    <a:lstStyle/>
                    <a:p>
                      <a:pPr algn="ctr" rtl="0"/>
                      <a:r>
                        <a:rPr lang="en-US" sz="3200" b="1" dirty="0" smtClean="0"/>
                        <a:t>18.5</a:t>
                      </a:r>
                      <a:endParaRPr lang="ar-SA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Under-nutrition</a:t>
                      </a:r>
                    </a:p>
                  </a:txBody>
                  <a:tcPr anchor="ctr"/>
                </a:tc>
              </a:tr>
              <a:tr h="741680">
                <a:tc>
                  <a:txBody>
                    <a:bodyPr/>
                    <a:lstStyle/>
                    <a:p>
                      <a:pPr algn="ctr" rtl="0"/>
                      <a:r>
                        <a:rPr lang="en-US" sz="3200" b="1" dirty="0" smtClean="0"/>
                        <a:t>18.4-17</a:t>
                      </a:r>
                      <a:endParaRPr lang="ar-SA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Mild</a:t>
                      </a:r>
                    </a:p>
                  </a:txBody>
                  <a:tcPr anchor="ctr"/>
                </a:tc>
              </a:tr>
              <a:tr h="741680">
                <a:tc>
                  <a:txBody>
                    <a:bodyPr/>
                    <a:lstStyle/>
                    <a:p>
                      <a:pPr algn="ctr" rtl="0"/>
                      <a:r>
                        <a:rPr lang="en-US" sz="3200" b="1" dirty="0" smtClean="0"/>
                        <a:t>17-16</a:t>
                      </a:r>
                      <a:endParaRPr lang="ar-SA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Moderate</a:t>
                      </a:r>
                    </a:p>
                  </a:txBody>
                  <a:tcPr anchor="ctr"/>
                </a:tc>
              </a:tr>
              <a:tr h="669776">
                <a:tc>
                  <a:txBody>
                    <a:bodyPr/>
                    <a:lstStyle/>
                    <a:p>
                      <a:pPr algn="ctr" rtl="0"/>
                      <a:r>
                        <a:rPr lang="en-US" sz="3200" b="1" dirty="0" smtClean="0"/>
                        <a:t>16&gt;</a:t>
                      </a:r>
                      <a:endParaRPr lang="ar-SA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Severe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11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512" y="6381328"/>
            <a:ext cx="5840288" cy="340147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49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Clinical </a:t>
            </a:r>
            <a:r>
              <a:rPr lang="en-US" b="1" dirty="0" smtClean="0">
                <a:solidFill>
                  <a:srgbClr val="FFFF00"/>
                </a:solidFill>
              </a:rPr>
              <a:t>assessment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triceps skin fold thickness (mm)</a:t>
            </a:r>
            <a:endParaRPr lang="ar-IQ" b="1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52936"/>
            <a:ext cx="8680699" cy="1790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12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5840288" cy="412155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295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Clinical assessment </a:t>
            </a:r>
            <a:br>
              <a:rPr lang="en-US" sz="4000" b="1" dirty="0" smtClean="0">
                <a:solidFill>
                  <a:srgbClr val="FFFF00"/>
                </a:solidFill>
              </a:rPr>
            </a:br>
            <a:r>
              <a:rPr lang="en-US" sz="4000" b="1" dirty="0" smtClean="0">
                <a:solidFill>
                  <a:srgbClr val="FFFF00"/>
                </a:solidFill>
              </a:rPr>
              <a:t>midarm muscle circumference (cm)</a:t>
            </a:r>
            <a:endParaRPr lang="ar-IQ" sz="4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36912"/>
            <a:ext cx="8802277" cy="2980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13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512" y="6381328"/>
            <a:ext cx="5840288" cy="340147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860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Investigations </a:t>
            </a:r>
            <a:endParaRPr lang="ar-IQ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Hypoglycemia 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Ketosis 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Anemia , </a:t>
            </a:r>
            <a:r>
              <a:rPr lang="en-US" b="1" dirty="0">
                <a:solidFill>
                  <a:srgbClr val="FFFF00"/>
                </a:solidFill>
              </a:rPr>
              <a:t>leucopenia and thrombocytopenia</a:t>
            </a:r>
            <a:r>
              <a:rPr lang="en-US" b="1" dirty="0" smtClean="0">
                <a:solidFill>
                  <a:srgbClr val="FFFF00"/>
                </a:solidFill>
              </a:rPr>
              <a:t>.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ECG  shows sinus bradycardia and </a:t>
            </a:r>
            <a:r>
              <a:rPr lang="en-US" b="1" dirty="0" smtClean="0">
                <a:solidFill>
                  <a:srgbClr val="FFFF00"/>
                </a:solidFill>
              </a:rPr>
              <a:t>low voltage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Investigations for the underlying cause</a:t>
            </a:r>
            <a:endParaRPr lang="en-US" b="1" dirty="0">
              <a:solidFill>
                <a:srgbClr val="FFFF00"/>
              </a:solidFill>
            </a:endParaRPr>
          </a:p>
          <a:p>
            <a:pPr marL="0" indent="0" algn="l" rtl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algn="l" rtl="0"/>
            <a:endParaRPr lang="ar-IQ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14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5840288" cy="412155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035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C000"/>
                </a:solidFill>
              </a:rPr>
              <a:t>Management of under-nutrition</a:t>
            </a:r>
            <a:endParaRPr lang="ar-SA" sz="44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 smtClean="0">
                <a:solidFill>
                  <a:srgbClr val="FFFF00"/>
                </a:solidFill>
              </a:rPr>
              <a:t>Treatment of underlying causes if present.</a:t>
            </a:r>
          </a:p>
          <a:p>
            <a:pPr algn="l" rtl="0"/>
            <a:r>
              <a:rPr lang="en-US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Mild</a:t>
            </a:r>
            <a:r>
              <a:rPr lang="en-US" sz="3600" b="1" dirty="0" smtClean="0">
                <a:solidFill>
                  <a:srgbClr val="FFFF00"/>
                </a:solidFill>
              </a:rPr>
              <a:t> (BMI 17-18.5) not at danger.</a:t>
            </a:r>
          </a:p>
          <a:p>
            <a:pPr algn="l" rtl="0"/>
            <a:r>
              <a:rPr lang="en-US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Moderate</a:t>
            </a:r>
            <a:r>
              <a:rPr lang="en-US" sz="3600" b="1" dirty="0" smtClean="0">
                <a:solidFill>
                  <a:srgbClr val="FFFF00"/>
                </a:solidFill>
              </a:rPr>
              <a:t> (BMI 16-17) require extra feeding.</a:t>
            </a:r>
          </a:p>
          <a:p>
            <a:pPr algn="l" rtl="0"/>
            <a:r>
              <a:rPr lang="en-US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Severe</a:t>
            </a:r>
            <a:r>
              <a:rPr lang="en-US" sz="3600" b="1" dirty="0" smtClean="0">
                <a:solidFill>
                  <a:srgbClr val="FFFF00"/>
                </a:solidFill>
              </a:rPr>
              <a:t> (BMI &lt; 16 ) require hospital care.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15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5536" y="6381328"/>
            <a:ext cx="5624264" cy="340147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45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Treatment of severe under-nutrition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686800" cy="4536504"/>
          </a:xfrm>
        </p:spPr>
        <p:txBody>
          <a:bodyPr>
            <a:noAutofit/>
          </a:bodyPr>
          <a:lstStyle/>
          <a:p>
            <a:pPr marL="411480" lvl="0" indent="-342900" algn="l" rtl="0">
              <a:spcBef>
                <a:spcPts val="700"/>
              </a:spcBef>
              <a:buClr>
                <a:srgbClr val="D6ECFF"/>
              </a:buClr>
              <a:buFont typeface="Wingdings"/>
              <a:buChar char=""/>
            </a:pPr>
            <a:r>
              <a:rPr lang="en-US" sz="3200" b="1" dirty="0">
                <a:solidFill>
                  <a:srgbClr val="FFFF00"/>
                </a:solidFill>
                <a:latin typeface="+mj-lt"/>
              </a:rPr>
              <a:t>In severe 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under nutrition, </a:t>
            </a:r>
            <a:r>
              <a:rPr lang="en-US" sz="3200" b="1" dirty="0">
                <a:solidFill>
                  <a:srgbClr val="FFFF00"/>
                </a:solidFill>
                <a:latin typeface="+mj-lt"/>
              </a:rPr>
              <a:t>there 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is suppressed insulin secretion, </a:t>
            </a:r>
            <a:r>
              <a:rPr lang="en-US" sz="3200" b="1" dirty="0">
                <a:solidFill>
                  <a:srgbClr val="FFFF00"/>
                </a:solidFill>
                <a:latin typeface="+mj-lt"/>
              </a:rPr>
              <a:t>atrophy of the intestinal  epithelium  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&amp; pancreatic </a:t>
            </a:r>
            <a:r>
              <a:rPr lang="en-US" sz="3200" b="1" dirty="0">
                <a:solidFill>
                  <a:srgbClr val="FFFF00"/>
                </a:solidFill>
                <a:latin typeface="+mj-lt"/>
              </a:rPr>
              <a:t>exocrine 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 and  </a:t>
            </a:r>
            <a:r>
              <a:rPr lang="en-US" sz="3200" b="1" dirty="0">
                <a:solidFill>
                  <a:srgbClr val="FFFF00"/>
                </a:solidFill>
                <a:latin typeface="+mj-lt"/>
              </a:rPr>
              <a:t>bile 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are dilute 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  <a:p>
            <a:pPr marL="411480" indent="-342900" algn="l" rtl="0">
              <a:spcBef>
                <a:spcPts val="700"/>
              </a:spcBef>
              <a:buClr>
                <a:srgbClr val="D6ECFF"/>
              </a:buClr>
              <a:buFont typeface="Wingdings"/>
              <a:buChar char=""/>
            </a:pP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Re-feeding </a:t>
            </a:r>
            <a:r>
              <a:rPr lang="en-US" sz="3200" b="1" dirty="0">
                <a:solidFill>
                  <a:srgbClr val="FFFF00"/>
                </a:solidFill>
                <a:latin typeface="+mj-lt"/>
              </a:rPr>
              <a:t>should be slow using special diets supplied with essential micronutrients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.</a:t>
            </a:r>
          </a:p>
          <a:p>
            <a:pPr marL="411480" indent="-342900" algn="l" rtl="0">
              <a:spcBef>
                <a:spcPts val="700"/>
              </a:spcBef>
              <a:buClr>
                <a:srgbClr val="D6ECFF"/>
              </a:buClr>
              <a:buFont typeface="Wingdings"/>
              <a:buChar char=""/>
            </a:pPr>
            <a:r>
              <a:rPr lang="en-US" sz="3200" b="1" dirty="0">
                <a:solidFill>
                  <a:srgbClr val="FFFF00"/>
                </a:solidFill>
                <a:latin typeface="+mj-lt"/>
              </a:rPr>
              <a:t>30 kcal/kg  is usually requires (1500-2000 kcal/day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).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  <a:p>
            <a:pPr marL="411480" indent="-342900" algn="l" rtl="0">
              <a:spcBef>
                <a:spcPts val="700"/>
              </a:spcBef>
              <a:buClr>
                <a:srgbClr val="D6ECFF"/>
              </a:buClr>
              <a:buFont typeface="Wingdings"/>
              <a:buChar char=""/>
            </a:pPr>
            <a:r>
              <a:rPr lang="en-US" sz="3200" b="1" dirty="0">
                <a:solidFill>
                  <a:srgbClr val="FFFF00"/>
                </a:solidFill>
                <a:latin typeface="+mj-lt"/>
              </a:rPr>
              <a:t>Aim is to increase body weight by 5% per month.</a:t>
            </a:r>
          </a:p>
          <a:p>
            <a:pPr marL="68580" indent="0" algn="l" rtl="0">
              <a:spcBef>
                <a:spcPts val="700"/>
              </a:spcBef>
              <a:buClr>
                <a:srgbClr val="D6ECFF"/>
              </a:buClr>
              <a:buNone/>
            </a:pP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16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520" y="6453336"/>
            <a:ext cx="5768280" cy="268139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423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Routes of feeding 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1-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Normal enteral (oral ) feeding.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2- Enteral tube feeding for patients unable to swallow like CVA patents and throat surgery</a:t>
            </a:r>
          </a:p>
          <a:p>
            <a:pPr marL="0" indent="0" algn="l" rtl="0">
              <a:buNone/>
            </a:pP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   *Nasogastric tube feeding.</a:t>
            </a:r>
          </a:p>
          <a:p>
            <a:pPr marL="0" indent="0" algn="l" rtl="0">
              <a:buNone/>
            </a:pP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   *percutaneous endoscopic gastrostomy (PEG)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3- </a:t>
            </a:r>
            <a:r>
              <a:rPr lang="en-US" b="1" dirty="0">
                <a:solidFill>
                  <a:srgbClr val="FFFF00"/>
                </a:solidFill>
              </a:rPr>
              <a:t>P</a:t>
            </a:r>
            <a:r>
              <a:rPr lang="en-US" b="1" dirty="0" smtClean="0">
                <a:solidFill>
                  <a:srgbClr val="FFFF00"/>
                </a:solidFill>
              </a:rPr>
              <a:t>arenteral feeding : Directly through the circulation when other routes are impossible.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17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5768280" cy="340147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78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889" y="30740"/>
            <a:ext cx="5561953" cy="635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18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512" y="6453336"/>
            <a:ext cx="5840288" cy="268139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844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389120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 smtClean="0">
                <a:solidFill>
                  <a:srgbClr val="FFFF00"/>
                </a:solidFill>
              </a:rPr>
              <a:t>F-75 </a:t>
            </a:r>
          </a:p>
          <a:p>
            <a:pPr marL="0" indent="0" algn="l" rtl="0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Milk  powder (25 g), sugar ( 70 g), cereal flour (35g) vegetable oil (27 g)&amp; vitamins &amp; minerals  made up 1 L of water</a:t>
            </a:r>
          </a:p>
          <a:p>
            <a:pPr marL="0" indent="0" algn="l" rtl="0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 </a:t>
            </a:r>
          </a:p>
          <a:p>
            <a:pPr algn="l" rtl="0"/>
            <a:r>
              <a:rPr lang="en-US" sz="2800" b="1" dirty="0" smtClean="0">
                <a:solidFill>
                  <a:srgbClr val="FFFF00"/>
                </a:solidFill>
              </a:rPr>
              <a:t>F-100 </a:t>
            </a:r>
          </a:p>
          <a:p>
            <a:pPr marL="0" indent="0" algn="l" rtl="0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 (1 L) contains milk powder (80 g), sugar (50 g), vegetable oil (60 g) and vitamin and mineral supplements (no cereal).</a:t>
            </a:r>
          </a:p>
          <a:p>
            <a:pPr algn="l" rtl="0"/>
            <a:endParaRPr lang="ar-IQ" sz="2800" b="1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19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5552256" cy="412155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76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Objectives </a:t>
            </a:r>
            <a:endParaRPr lang="ar-IQ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By the end of this lecture you should be able to: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FFFF00"/>
                </a:solidFill>
              </a:rPr>
              <a:t>Identify patients at risk of under-nutrition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FFFF00"/>
                </a:solidFill>
              </a:rPr>
              <a:t>Understand causes of under-nutrition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FFFF00"/>
                </a:solidFill>
              </a:rPr>
              <a:t>Describe the clinical features of under-nutrition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FFFF00"/>
                </a:solidFill>
              </a:rPr>
              <a:t>Assess and classify severity of under-nutrition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FFFF00"/>
                </a:solidFill>
              </a:rPr>
              <a:t>Manage different types of under-nutrition</a:t>
            </a:r>
          </a:p>
          <a:p>
            <a:pPr marL="0" indent="0" algn="l" rtl="0">
              <a:buNone/>
            </a:pPr>
            <a:endParaRPr lang="en-US" sz="2800" b="1" dirty="0" smtClean="0">
              <a:solidFill>
                <a:srgbClr val="FFFF00"/>
              </a:solidFill>
            </a:endParaRPr>
          </a:p>
          <a:p>
            <a:pPr algn="l" rtl="0">
              <a:buFont typeface="Wingdings" pitchFamily="2" charset="2"/>
              <a:buChar char="§"/>
            </a:pPr>
            <a:endParaRPr lang="ar-IQ" sz="2800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2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520" y="6453336"/>
            <a:ext cx="5768280" cy="268139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96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Re-feeding syndrome </a:t>
            </a:r>
            <a:endParaRPr lang="ar-IQ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Char char="§"/>
            </a:pPr>
            <a:r>
              <a:rPr lang="en-US" b="1" dirty="0">
                <a:solidFill>
                  <a:srgbClr val="FFFF00"/>
                </a:solidFill>
              </a:rPr>
              <a:t>Observed  in rapid correction of malnutrition due release of insulin which facilitate entry of </a:t>
            </a:r>
            <a:r>
              <a:rPr lang="en-US" b="1" dirty="0" smtClean="0">
                <a:solidFill>
                  <a:srgbClr val="FFFF00"/>
                </a:solidFill>
              </a:rPr>
              <a:t> K,  </a:t>
            </a:r>
            <a:r>
              <a:rPr lang="en-US" b="1" dirty="0">
                <a:solidFill>
                  <a:srgbClr val="FFFF00"/>
                </a:solidFill>
              </a:rPr>
              <a:t>Mg </a:t>
            </a:r>
            <a:r>
              <a:rPr lang="en-US" b="1" dirty="0" smtClean="0">
                <a:solidFill>
                  <a:srgbClr val="FFFF00"/>
                </a:solidFill>
              </a:rPr>
              <a:t>&amp; Phosphate  </a:t>
            </a:r>
            <a:r>
              <a:rPr lang="en-US" b="1" dirty="0">
                <a:solidFill>
                  <a:srgbClr val="FFFF00"/>
                </a:solidFill>
              </a:rPr>
              <a:t>inside the cells </a:t>
            </a:r>
            <a:r>
              <a:rPr lang="en-US" b="1" dirty="0" smtClean="0">
                <a:solidFill>
                  <a:srgbClr val="FFFF00"/>
                </a:solidFill>
              </a:rPr>
              <a:t>leading to  electrolytes disturbance s</a:t>
            </a:r>
          </a:p>
          <a:p>
            <a:pPr marL="0" indent="0" algn="l" rtl="0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algn="l" rtl="0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Nausea , </a:t>
            </a:r>
            <a:r>
              <a:rPr lang="en-US" b="1" dirty="0">
                <a:solidFill>
                  <a:srgbClr val="FFFF00"/>
                </a:solidFill>
              </a:rPr>
              <a:t>vomiting, muscle </a:t>
            </a:r>
            <a:r>
              <a:rPr lang="en-US" b="1" dirty="0" smtClean="0">
                <a:solidFill>
                  <a:srgbClr val="FFFF00"/>
                </a:solidFill>
              </a:rPr>
              <a:t>weakness seizures</a:t>
            </a:r>
            <a:r>
              <a:rPr lang="en-US" b="1" dirty="0">
                <a:solidFill>
                  <a:srgbClr val="FFFF00"/>
                </a:solidFill>
              </a:rPr>
              <a:t>, respiratory </a:t>
            </a:r>
            <a:r>
              <a:rPr lang="en-US" b="1" dirty="0" smtClean="0">
                <a:solidFill>
                  <a:srgbClr val="FFFF00"/>
                </a:solidFill>
              </a:rPr>
              <a:t>depression and even cardiac </a:t>
            </a:r>
            <a:r>
              <a:rPr lang="en-US" b="1" dirty="0">
                <a:solidFill>
                  <a:srgbClr val="FFFF00"/>
                </a:solidFill>
              </a:rPr>
              <a:t>arrest </a:t>
            </a:r>
            <a:r>
              <a:rPr lang="en-US" b="1" dirty="0" smtClean="0">
                <a:solidFill>
                  <a:srgbClr val="FFFF00"/>
                </a:solidFill>
              </a:rPr>
              <a:t>and</a:t>
            </a:r>
            <a:r>
              <a:rPr lang="ar-IQ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sudden death can occur</a:t>
            </a:r>
            <a:endParaRPr lang="en-US" b="1" dirty="0">
              <a:solidFill>
                <a:srgbClr val="FFFF00"/>
              </a:solidFill>
            </a:endParaRPr>
          </a:p>
          <a:p>
            <a:pPr algn="l" rtl="0"/>
            <a:endParaRPr lang="ar-IQ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20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9512" y="6381328"/>
            <a:ext cx="5840288" cy="340147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48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Total parenteral nutrition (TPN)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Expensive and carries high risk of complications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Site of delivery should be a large central vein.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A combination of dextrose , amino acids, lipids and water provides the basic feeding solution to which vitamins and trace menials are added.</a:t>
            </a:r>
          </a:p>
          <a:p>
            <a:pPr algn="l" rtl="0"/>
            <a:endParaRPr lang="en-US" b="1" dirty="0" smtClean="0">
              <a:solidFill>
                <a:srgbClr val="FFFF00"/>
              </a:solidFill>
            </a:endParaRPr>
          </a:p>
          <a:p>
            <a:pPr algn="l" rtl="0"/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21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3528" y="6381328"/>
            <a:ext cx="5696272" cy="340147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82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Indications of TPN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79512" y="1340768"/>
            <a:ext cx="4040188" cy="639762"/>
          </a:xfrm>
        </p:spPr>
        <p:txBody>
          <a:bodyPr anchor="ctr">
            <a:noAutofit/>
          </a:bodyPr>
          <a:lstStyle/>
          <a:p>
            <a:pPr algn="ctr" rtl="0"/>
            <a:r>
              <a:rPr lang="en-US" sz="3200" dirty="0" smtClean="0">
                <a:solidFill>
                  <a:srgbClr val="FFC000"/>
                </a:solidFill>
              </a:rPr>
              <a:t> long term </a:t>
            </a:r>
            <a:endParaRPr lang="ar-SA" sz="3200" dirty="0">
              <a:solidFill>
                <a:srgbClr val="FFC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645025" y="1340768"/>
            <a:ext cx="4041775" cy="654843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Temporary </a:t>
            </a:r>
            <a:endParaRPr lang="ar-SA" sz="3200" dirty="0">
              <a:solidFill>
                <a:srgbClr val="FFC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060848"/>
            <a:ext cx="4402832" cy="4065315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Extensive bowel resection.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Mesenteric infraction.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crohn’s disease.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Scleroderma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Radiation enteritis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604045"/>
            <a:ext cx="4498975" cy="4065315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Sever diarrhoea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Intractable vomiting.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Patients kept nil by mouth.</a:t>
            </a:r>
            <a:endParaRPr lang="ar-SA" sz="3200" b="1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22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23528" y="6309320"/>
            <a:ext cx="5696272" cy="412155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22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5" grpId="0" build="p"/>
      <p:bldP spid="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Complication of TPN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Thrombophlebitis.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Infection.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Pneumothorax.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Hypo or hyperglycemia.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Electrolytes disturbance “Refeeding syndrome”.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Abnormal renal and liver function tests.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Hyperlipidemia and gallstones.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23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9512" y="6381328"/>
            <a:ext cx="5840288" cy="340147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03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pPr algn="ctr" rtl="0"/>
            <a:r>
              <a:rPr lang="ar-SA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under-nutrition in hospital  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>
                <a:solidFill>
                  <a:srgbClr val="FFFF00"/>
                </a:solidFill>
              </a:rPr>
              <a:t>Under-nutrition is a common problem in the hospital </a:t>
            </a:r>
            <a:r>
              <a:rPr lang="en-US" sz="3200" b="1" dirty="0" smtClean="0">
                <a:solidFill>
                  <a:srgbClr val="FFFF00"/>
                </a:solidFill>
              </a:rPr>
              <a:t>setting ( one third of patients):</a:t>
            </a:r>
          </a:p>
          <a:p>
            <a:pPr marL="0" indent="0" algn="l" rtl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             *Poor appetite.</a:t>
            </a:r>
          </a:p>
          <a:p>
            <a:pPr marL="0" indent="0" algn="l" rtl="0">
              <a:buNone/>
            </a:pP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            *Concurrent illness.</a:t>
            </a:r>
          </a:p>
          <a:p>
            <a:pPr marL="0" indent="0" algn="l" rtl="0">
              <a:buNone/>
            </a:pP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            *Feeding difficulties.</a:t>
            </a:r>
          </a:p>
          <a:p>
            <a:pPr marL="0" indent="0" algn="l" rtl="0">
              <a:buNone/>
            </a:pP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            *”nil by mouth” for long time.</a:t>
            </a:r>
            <a:endParaRPr lang="ar-SA" sz="3200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24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5768280" cy="340147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63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Consequences of under-nutrition in hospital</a:t>
            </a:r>
            <a:endParaRPr lang="ar-SA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 smtClean="0">
                <a:solidFill>
                  <a:srgbClr val="FFFF00"/>
                </a:solidFill>
              </a:rPr>
              <a:t>Impaired immunity.</a:t>
            </a:r>
          </a:p>
          <a:p>
            <a:pPr algn="l" rtl="0"/>
            <a:r>
              <a:rPr lang="en-US" sz="3600" b="1" dirty="0" smtClean="0">
                <a:solidFill>
                  <a:srgbClr val="FFFF00"/>
                </a:solidFill>
              </a:rPr>
              <a:t>Muscle weakness.           </a:t>
            </a:r>
          </a:p>
          <a:p>
            <a:pPr algn="l" rtl="0"/>
            <a:r>
              <a:rPr lang="en-US" sz="3600" b="1" dirty="0" smtClean="0">
                <a:solidFill>
                  <a:srgbClr val="FFFF00"/>
                </a:solidFill>
              </a:rPr>
              <a:t>Delayed </a:t>
            </a:r>
            <a:r>
              <a:rPr lang="en-US" sz="3600" b="1" dirty="0">
                <a:solidFill>
                  <a:srgbClr val="FFFF00"/>
                </a:solidFill>
              </a:rPr>
              <a:t>wound </a:t>
            </a:r>
            <a:r>
              <a:rPr lang="en-US" sz="3600" b="1" dirty="0" smtClean="0">
                <a:solidFill>
                  <a:srgbClr val="FFFF00"/>
                </a:solidFill>
              </a:rPr>
              <a:t>healing.</a:t>
            </a:r>
          </a:p>
          <a:p>
            <a:pPr algn="l" rtl="0"/>
            <a:r>
              <a:rPr lang="en-US" sz="3600" b="1" dirty="0" smtClean="0">
                <a:solidFill>
                  <a:srgbClr val="FFFF00"/>
                </a:solidFill>
              </a:rPr>
              <a:t>Poor response to treatment.</a:t>
            </a:r>
          </a:p>
          <a:p>
            <a:pPr algn="l" rtl="0"/>
            <a:r>
              <a:rPr lang="en-US" sz="3600" b="1" dirty="0" smtClean="0">
                <a:solidFill>
                  <a:srgbClr val="FFFF00"/>
                </a:solidFill>
              </a:rPr>
              <a:t>Increase post operative infection.</a:t>
            </a:r>
            <a:endParaRPr lang="ar-SA" sz="3600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25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5768280" cy="340147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90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</a:rPr>
              <a:t>Nutritional support in hospital</a:t>
            </a:r>
            <a:endParaRPr lang="ar-SA" sz="4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Try to encourage normal balanced diet.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If not adequate, add dietary supplements.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Tube feeding for those unable to swallow.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Parenteral nutrition.</a:t>
            </a:r>
            <a:endParaRPr lang="ar-SA" sz="3200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26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520" y="6309320"/>
            <a:ext cx="5768280" cy="412155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00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Summary </a:t>
            </a:r>
            <a:endParaRPr lang="ar-IQ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Under-nutrition  is  a significant cause of morbidity and mortality (50% of deaths in children)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Famine and poverty is the main cause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Weight loss and decreased BMI is the most common presentation 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Severe under-nutrition needs hospital care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Re-feeding should be slow to prevent re-feeding syndrome</a:t>
            </a:r>
          </a:p>
          <a:p>
            <a:pPr algn="l" rtl="0"/>
            <a:endParaRPr lang="en-US" b="1" dirty="0" smtClean="0">
              <a:solidFill>
                <a:srgbClr val="FFFF00"/>
              </a:solidFill>
            </a:endParaRPr>
          </a:p>
          <a:p>
            <a:pPr algn="l" rtl="0"/>
            <a:endParaRPr lang="ar-IQ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27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5768280" cy="340147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209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Under nutrition is suspected when there is one of the fallowing conditions</a:t>
            </a:r>
          </a:p>
          <a:p>
            <a:pPr marL="0" indent="0" algn="l" rtl="0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Unintentional weight </a:t>
            </a:r>
            <a:r>
              <a:rPr lang="en-US" b="1" dirty="0">
                <a:solidFill>
                  <a:srgbClr val="FFFF00"/>
                </a:solidFill>
              </a:rPr>
              <a:t>loss  around 10%  in preceding  3 months 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Body </a:t>
            </a:r>
            <a:r>
              <a:rPr lang="en-US" b="1" dirty="0">
                <a:solidFill>
                  <a:srgbClr val="FFFF00"/>
                </a:solidFill>
              </a:rPr>
              <a:t>weight  is &lt; 90% of ideal for height 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BMI &lt; 18.5 </a:t>
            </a:r>
          </a:p>
          <a:p>
            <a:pPr algn="l" rtl="0"/>
            <a:endParaRPr lang="ar-IQ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3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520" y="6453336"/>
            <a:ext cx="5768280" cy="268139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39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Causes of under-nutrition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 and weight loss in adults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781126"/>
            <a:ext cx="9083352" cy="855786"/>
          </a:xfrm>
        </p:spPr>
        <p:txBody>
          <a:bodyPr anchor="ctr">
            <a:noAutofit/>
          </a:bodyPr>
          <a:lstStyle/>
          <a:p>
            <a:pPr algn="ctr" rtl="0"/>
            <a:r>
              <a:rPr lang="en-US" sz="4000" dirty="0">
                <a:solidFill>
                  <a:srgbClr val="FFC000"/>
                </a:solidFill>
              </a:rPr>
              <a:t>Decreased energy intake</a:t>
            </a:r>
            <a:endParaRPr lang="ar-SA" sz="4000" dirty="0">
              <a:solidFill>
                <a:srgbClr val="FFC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79512" y="2708920"/>
            <a:ext cx="8784976" cy="4320480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Famine, poverty</a:t>
            </a:r>
            <a:endParaRPr lang="en-US" sz="3200" b="1" dirty="0">
              <a:solidFill>
                <a:srgbClr val="FFFF00"/>
              </a:solidFill>
            </a:endParaRP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Persistent vomiting  ( GIT diseases, cancer)</a:t>
            </a:r>
            <a:endParaRPr lang="en-US" sz="3200" b="1" dirty="0">
              <a:solidFill>
                <a:srgbClr val="FFFF00"/>
              </a:solidFill>
            </a:endParaRP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Anorexia </a:t>
            </a:r>
            <a:endParaRPr lang="en-US" sz="3200" b="1" dirty="0">
              <a:solidFill>
                <a:srgbClr val="FFFF00"/>
              </a:solidFill>
            </a:endParaRP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Malabsorption.</a:t>
            </a:r>
            <a:endParaRPr lang="en-US" sz="3200" b="1" dirty="0">
              <a:solidFill>
                <a:srgbClr val="FFFF00"/>
              </a:solidFill>
            </a:endParaRP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Maldigestion.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4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79512" y="6453336"/>
            <a:ext cx="5840288" cy="268139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93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pPr lvl="0" algn="ctr" rtl="0">
              <a:spcBef>
                <a:spcPct val="20000"/>
              </a:spcBef>
            </a:pPr>
            <a:r>
              <a:rPr lang="en-US" sz="4000" b="1" dirty="0">
                <a:solidFill>
                  <a:srgbClr val="FFC000"/>
                </a:solidFill>
                <a:latin typeface="Constantia"/>
                <a:ea typeface="+mn-ea"/>
                <a:cs typeface="+mn-cs"/>
              </a:rPr>
              <a:t>Increased energy </a:t>
            </a:r>
            <a:r>
              <a:rPr lang="en-US" sz="4000" b="1" dirty="0" smtClean="0">
                <a:solidFill>
                  <a:srgbClr val="FFC000"/>
                </a:solidFill>
                <a:latin typeface="Constantia"/>
                <a:ea typeface="+mn-ea"/>
                <a:cs typeface="+mn-cs"/>
              </a:rPr>
              <a:t>expenditure</a:t>
            </a:r>
            <a:endParaRPr lang="ar-IQ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b="1" dirty="0">
                <a:solidFill>
                  <a:srgbClr val="FFFF00"/>
                </a:solidFill>
              </a:rPr>
              <a:t>Increased BMR </a:t>
            </a:r>
            <a:r>
              <a:rPr lang="en-US" sz="2800" b="1" dirty="0" smtClean="0">
                <a:solidFill>
                  <a:srgbClr val="FFFF00"/>
                </a:solidFill>
              </a:rPr>
              <a:t>(thyrotoxicosis, burn)</a:t>
            </a:r>
            <a:endParaRPr lang="en-US" sz="2800" b="1" dirty="0">
              <a:solidFill>
                <a:srgbClr val="FFFF00"/>
              </a:solidFill>
            </a:endParaRPr>
          </a:p>
          <a:p>
            <a:pPr algn="l" rtl="0"/>
            <a:r>
              <a:rPr lang="en-US" sz="2800" b="1" dirty="0">
                <a:solidFill>
                  <a:srgbClr val="FFFF00"/>
                </a:solidFill>
              </a:rPr>
              <a:t>Excessive physical activity </a:t>
            </a:r>
          </a:p>
          <a:p>
            <a:pPr algn="l" rtl="0"/>
            <a:r>
              <a:rPr lang="en-US" sz="2800" b="1" dirty="0">
                <a:solidFill>
                  <a:srgbClr val="FFFF00"/>
                </a:solidFill>
              </a:rPr>
              <a:t>Energy loss (e.g. diabetes)</a:t>
            </a:r>
          </a:p>
          <a:p>
            <a:pPr algn="l" rtl="0"/>
            <a:r>
              <a:rPr lang="en-US" sz="2800" b="1" dirty="0">
                <a:solidFill>
                  <a:srgbClr val="FFFF00"/>
                </a:solidFill>
              </a:rPr>
              <a:t>Impaired energy </a:t>
            </a:r>
            <a:r>
              <a:rPr lang="en-US" sz="2800" b="1" dirty="0" smtClean="0">
                <a:solidFill>
                  <a:srgbClr val="FFFF00"/>
                </a:solidFill>
              </a:rPr>
              <a:t>storage</a:t>
            </a:r>
            <a:r>
              <a:rPr lang="en-US" sz="2400" b="1" dirty="0" smtClean="0">
                <a:solidFill>
                  <a:srgbClr val="FFFF00"/>
                </a:solidFill>
              </a:rPr>
              <a:t> (  Addison’s disease)</a:t>
            </a:r>
            <a:endParaRPr lang="ar-SA" sz="2400" b="1" dirty="0">
              <a:solidFill>
                <a:srgbClr val="FFFF00"/>
              </a:solidFill>
            </a:endParaRPr>
          </a:p>
          <a:p>
            <a:pPr algn="l" rtl="0"/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5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0392" y="6381328"/>
            <a:ext cx="6019800" cy="340147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754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Clinical </a:t>
            </a:r>
            <a:r>
              <a:rPr lang="en-US" b="1" dirty="0">
                <a:solidFill>
                  <a:srgbClr val="FFFF00"/>
                </a:solidFill>
              </a:rPr>
              <a:t>features of 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under-nutrition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79512" y="1988840"/>
            <a:ext cx="7920880" cy="4536504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Weight loss.</a:t>
            </a:r>
          </a:p>
          <a:p>
            <a:pPr algn="l" rtl="0"/>
            <a:r>
              <a:rPr lang="en-US" sz="3200" b="1" dirty="0">
                <a:solidFill>
                  <a:srgbClr val="FFFF00"/>
                </a:solidFill>
              </a:rPr>
              <a:t>C</a:t>
            </a:r>
            <a:r>
              <a:rPr lang="en-US" sz="3200" b="1" dirty="0" smtClean="0">
                <a:solidFill>
                  <a:srgbClr val="FFFF00"/>
                </a:solidFill>
              </a:rPr>
              <a:t>raving </a:t>
            </a:r>
            <a:r>
              <a:rPr lang="en-US" sz="3200" b="1" dirty="0">
                <a:solidFill>
                  <a:srgbClr val="FFFF00"/>
                </a:solidFill>
              </a:rPr>
              <a:t>for </a:t>
            </a:r>
            <a:r>
              <a:rPr lang="en-US" sz="3200" b="1" dirty="0" smtClean="0">
                <a:solidFill>
                  <a:srgbClr val="FFFF00"/>
                </a:solidFill>
              </a:rPr>
              <a:t>food.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Amenorrhea </a:t>
            </a:r>
            <a:r>
              <a:rPr lang="en-US" sz="3200" b="1" dirty="0">
                <a:solidFill>
                  <a:srgbClr val="FFFF00"/>
                </a:solidFill>
              </a:rPr>
              <a:t>or </a:t>
            </a:r>
            <a:r>
              <a:rPr lang="en-US" sz="3200" b="1" dirty="0" smtClean="0">
                <a:solidFill>
                  <a:srgbClr val="FFFF00"/>
                </a:solidFill>
              </a:rPr>
              <a:t>impotence.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Lax</a:t>
            </a:r>
            <a:r>
              <a:rPr lang="en-US" sz="3200" b="1" dirty="0">
                <a:solidFill>
                  <a:srgbClr val="FFFF00"/>
                </a:solidFill>
              </a:rPr>
              <a:t>, pale, dry </a:t>
            </a:r>
            <a:r>
              <a:rPr lang="en-US" sz="3200" b="1" dirty="0" smtClean="0">
                <a:solidFill>
                  <a:srgbClr val="FFFF00"/>
                </a:solidFill>
              </a:rPr>
              <a:t>skin.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Hair loss.</a:t>
            </a: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Muscle-wasting  and weakness </a:t>
            </a:r>
          </a:p>
          <a:p>
            <a:pPr algn="l" rtl="0"/>
            <a:r>
              <a:rPr lang="en-US" sz="3200" b="1" dirty="0">
                <a:solidFill>
                  <a:srgbClr val="FFFF00"/>
                </a:solidFill>
              </a:rPr>
              <a:t>D</a:t>
            </a:r>
            <a:r>
              <a:rPr lang="en-US" sz="3200" b="1" dirty="0" smtClean="0">
                <a:solidFill>
                  <a:srgbClr val="FFFF00"/>
                </a:solidFill>
              </a:rPr>
              <a:t>ecrease subcutaneous fat and prominent ribs</a:t>
            </a:r>
            <a:endParaRPr lang="ar-SA" sz="3200" b="1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E1E8-4470-4208-A5AD-C158C48B56E6}" type="slidenum">
              <a:rPr lang="ar-SA" smtClean="0"/>
              <a:t>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863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Clinical features of  under-nutrition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b="1" dirty="0">
                <a:solidFill>
                  <a:srgbClr val="FFFF00"/>
                </a:solidFill>
              </a:rPr>
              <a:t>Hypothermia, bradycardia, hypotension.</a:t>
            </a:r>
          </a:p>
          <a:p>
            <a:pPr algn="l" rtl="0"/>
            <a:r>
              <a:rPr lang="en-US" sz="2800" b="1" dirty="0" smtClean="0">
                <a:solidFill>
                  <a:srgbClr val="FFFF00"/>
                </a:solidFill>
              </a:rPr>
              <a:t>Edema </a:t>
            </a:r>
            <a:r>
              <a:rPr lang="en-US" sz="2800" b="1" dirty="0">
                <a:solidFill>
                  <a:srgbClr val="FFFF00"/>
                </a:solidFill>
              </a:rPr>
              <a:t>(famine </a:t>
            </a:r>
            <a:r>
              <a:rPr lang="en-US" sz="2800" b="1" dirty="0" smtClean="0">
                <a:solidFill>
                  <a:srgbClr val="FFFF00"/>
                </a:solidFill>
              </a:rPr>
              <a:t>Edema).</a:t>
            </a:r>
            <a:endParaRPr lang="en-US" sz="2800" b="1" dirty="0">
              <a:solidFill>
                <a:srgbClr val="FFFF00"/>
              </a:solidFill>
            </a:endParaRPr>
          </a:p>
          <a:p>
            <a:pPr algn="l" rtl="0"/>
            <a:r>
              <a:rPr lang="en-US" sz="2800" b="1" dirty="0">
                <a:solidFill>
                  <a:srgbClr val="FFFF00"/>
                </a:solidFill>
              </a:rPr>
              <a:t>Apathy (expressionless face).</a:t>
            </a:r>
          </a:p>
          <a:p>
            <a:pPr algn="l" rtl="0"/>
            <a:r>
              <a:rPr lang="en-US" sz="2800" b="1" dirty="0">
                <a:solidFill>
                  <a:srgbClr val="FFFF00"/>
                </a:solidFill>
              </a:rPr>
              <a:t>Increased </a:t>
            </a:r>
            <a:r>
              <a:rPr lang="en-US" sz="2800" b="1" dirty="0" smtClean="0">
                <a:solidFill>
                  <a:srgbClr val="FFFF00"/>
                </a:solidFill>
              </a:rPr>
              <a:t>susceptibility to </a:t>
            </a:r>
            <a:r>
              <a:rPr lang="en-US" sz="2800" b="1" dirty="0">
                <a:solidFill>
                  <a:srgbClr val="FFFF00"/>
                </a:solidFill>
              </a:rPr>
              <a:t>infections</a:t>
            </a:r>
            <a:r>
              <a:rPr lang="en-US" sz="2800" b="1" dirty="0" smtClean="0">
                <a:solidFill>
                  <a:srgbClr val="FFFF00"/>
                </a:solidFill>
              </a:rPr>
              <a:t>.</a:t>
            </a:r>
          </a:p>
          <a:p>
            <a:pPr algn="l" rtl="0"/>
            <a:r>
              <a:rPr lang="en-US" sz="2800" b="1" dirty="0" smtClean="0">
                <a:solidFill>
                  <a:srgbClr val="FFFF00"/>
                </a:solidFill>
              </a:rPr>
              <a:t>Symptoms and signs of  vitamins and minerals deficiencies </a:t>
            </a:r>
            <a:endParaRPr lang="ar-SA" sz="2800" b="1" dirty="0">
              <a:solidFill>
                <a:srgbClr val="FFFF00"/>
              </a:solidFill>
            </a:endParaRPr>
          </a:p>
          <a:p>
            <a:pPr algn="l" rtl="0"/>
            <a:endParaRPr lang="ar-IQ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7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5768280" cy="340147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536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2" descr="نتيجة بحث الصور عن ‪emaciated man‬‏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259633" y="118553"/>
            <a:ext cx="6336703" cy="630854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8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9512" y="6453336"/>
            <a:ext cx="5840288" cy="268139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410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2" descr="ÙØªÙØ¬Ø© Ø¨Ø­Ø« Ø§ÙØµÙØ± Ø¹Ù âªangular stomatitisâ¬â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40601" y="972126"/>
            <a:ext cx="7015775" cy="5282146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8E3C-A74B-4312-BC82-6212B229ABB1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9</a:t>
            </a:fld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520" y="6356351"/>
            <a:ext cx="5768280" cy="313010"/>
          </a:xfrm>
        </p:spPr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6370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7468</TotalTime>
  <Words>995</Words>
  <Application>Microsoft Office PowerPoint</Application>
  <PresentationFormat>On-screen Show (4:3)</PresentationFormat>
  <Paragraphs>190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Custom Design</vt:lpstr>
      <vt:lpstr>1_Flow</vt:lpstr>
      <vt:lpstr>Under-nutrition </vt:lpstr>
      <vt:lpstr>Objectives </vt:lpstr>
      <vt:lpstr>PowerPoint Presentation</vt:lpstr>
      <vt:lpstr>Causes of under-nutrition  and weight loss in adults</vt:lpstr>
      <vt:lpstr>Increased energy expenditure</vt:lpstr>
      <vt:lpstr>Clinical features of  under-nutrition</vt:lpstr>
      <vt:lpstr>Clinical features of  under-nutrition</vt:lpstr>
      <vt:lpstr>PowerPoint Presentation</vt:lpstr>
      <vt:lpstr>PowerPoint Presentation</vt:lpstr>
      <vt:lpstr>Under nutrition in children</vt:lpstr>
      <vt:lpstr>Clinical assessment (BMI)</vt:lpstr>
      <vt:lpstr>Clinical assessment triceps skin fold thickness (mm)</vt:lpstr>
      <vt:lpstr>Clinical assessment  midarm muscle circumference (cm)</vt:lpstr>
      <vt:lpstr>Investigations </vt:lpstr>
      <vt:lpstr>Management of under-nutrition</vt:lpstr>
      <vt:lpstr>Treatment of severe under-nutrition</vt:lpstr>
      <vt:lpstr>Routes of feeding </vt:lpstr>
      <vt:lpstr>PowerPoint Presentation</vt:lpstr>
      <vt:lpstr>PowerPoint Presentation</vt:lpstr>
      <vt:lpstr>Re-feeding syndrome </vt:lpstr>
      <vt:lpstr>Total parenteral nutrition (TPN)</vt:lpstr>
      <vt:lpstr>Indications of TPN</vt:lpstr>
      <vt:lpstr>Complication of TPN</vt:lpstr>
      <vt:lpstr> under-nutrition in hospital  </vt:lpstr>
      <vt:lpstr>Consequences of under-nutrition in hospital</vt:lpstr>
      <vt:lpstr>Nutritional support in hospital</vt:lpstr>
      <vt:lpstr>Summary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Nutritional assessment</dc:title>
  <dc:creator>Dr.Zainab</dc:creator>
  <cp:lastModifiedBy>DR.Ahmed Saker 2O11</cp:lastModifiedBy>
  <cp:revision>98</cp:revision>
  <dcterms:created xsi:type="dcterms:W3CDTF">2012-02-14T14:47:35Z</dcterms:created>
  <dcterms:modified xsi:type="dcterms:W3CDTF">2021-12-28T14:44:19Z</dcterms:modified>
</cp:coreProperties>
</file>